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9" r:id="rId12"/>
    <p:sldId id="268" r:id="rId13"/>
    <p:sldId id="270" r:id="rId14"/>
    <p:sldId id="271" r:id="rId15"/>
    <p:sldId id="282" r:id="rId16"/>
    <p:sldId id="289" r:id="rId17"/>
    <p:sldId id="290" r:id="rId18"/>
    <p:sldId id="272" r:id="rId19"/>
    <p:sldId id="273" r:id="rId20"/>
    <p:sldId id="306" r:id="rId21"/>
    <p:sldId id="307" r:id="rId22"/>
    <p:sldId id="308" r:id="rId23"/>
    <p:sldId id="309" r:id="rId24"/>
    <p:sldId id="266" r:id="rId25"/>
    <p:sldId id="267" r:id="rId26"/>
    <p:sldId id="274" r:id="rId27"/>
    <p:sldId id="281" r:id="rId28"/>
    <p:sldId id="275" r:id="rId29"/>
    <p:sldId id="294" r:id="rId30"/>
    <p:sldId id="285" r:id="rId31"/>
    <p:sldId id="293" r:id="rId32"/>
    <p:sldId id="276" r:id="rId33"/>
    <p:sldId id="286" r:id="rId34"/>
    <p:sldId id="283" r:id="rId35"/>
    <p:sldId id="277" r:id="rId36"/>
    <p:sldId id="284" r:id="rId37"/>
    <p:sldId id="278" r:id="rId38"/>
    <p:sldId id="280" r:id="rId39"/>
    <p:sldId id="279" r:id="rId40"/>
    <p:sldId id="288" r:id="rId41"/>
    <p:sldId id="291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296" r:id="rId51"/>
    <p:sldId id="287" r:id="rId52"/>
    <p:sldId id="2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AD34"/>
    <a:srgbClr val="1F50EB"/>
    <a:srgbClr val="FE7347"/>
    <a:srgbClr val="7C9F31"/>
    <a:srgbClr val="1F7A34"/>
    <a:srgbClr val="0F7391"/>
    <a:srgbClr val="779892"/>
    <a:srgbClr val="FB9B71"/>
    <a:srgbClr val="104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3FBE-A51A-4E74-A120-AD34A064A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850EE-42CB-48F1-9C93-E2C66BEB6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2327D-912F-4A42-B273-1FE38FBD2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6351-FC7A-4056-8D56-912E1869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04EB-821F-40DF-B4FA-542D329D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72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113F-E7B8-4A6D-A17A-A45F722D7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ED8A8-10D0-464B-B79A-CBA3611B7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7B55D-1885-499A-9CBC-A5CA5539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94C5-C4D7-41B0-9798-34EFDD960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19B18-0192-4850-B3E2-558DD833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B54A3-792E-4C11-9AB0-6E4FBCDFE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C4C77-9E19-414D-B388-E12147683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7A264-1448-4F1B-A8FD-95066039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F395E-9F8E-4421-8B9B-53992463B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C6550-EE30-4842-9663-2C50161E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669B-A292-4B4F-9406-BDBDD719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0BA55-6F3E-402F-8397-4F88CA3C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F297-E2EF-4973-BE94-7A981C7A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575E-1677-42BC-9901-4CEB52A2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6DBFE-937B-4093-B524-D7449EB6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4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1069-FA74-4517-A5AC-46C587F3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B446-CA2F-460F-824A-89889C49B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40D92-1A0A-46FE-B6E9-FDCFA68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B4B86-64C0-4EB2-8007-FA355EC9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F29F-0CA2-41F3-8B01-F24B913C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25A6-3474-496B-8CA0-46E7A436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C38B4-0CDC-45F9-9AEC-407AA458A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EF5F6-2D76-41A7-9332-4F94F4DE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0BA39-73B4-4738-AFAF-BCD0FFBE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99D2D-2726-4243-B058-6FEBD387E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4DF01-D750-4A77-AEB8-BF61597F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6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0F0C-2C89-4BC0-9BDD-B12621BE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114C9-81A4-4C37-8C78-F7C619668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DF1B7-028A-42F8-9B83-5C777BE7C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16040-16C7-48CF-90DF-9C40FC813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26410-F08F-440B-9327-40E498C62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B159CC-FE2F-45EA-A392-52866C63D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7410F-3DEE-47DE-9848-2467371E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2BAF0-61ED-49D0-BBF8-E3638BFA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A872-4E7F-4EC6-AC6B-AEDAA348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39CD4-FCA8-4D38-B802-DD4FEBF8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89A36-A5C8-409D-96B8-822F0E67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73C73-CFC0-4E73-AE16-2621B1528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99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6D187-F90B-4B9D-BFD5-CD0D9BC7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F788A-5163-48BA-8E06-04981B46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1D8B-47B9-427B-BC1E-A9F96736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00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C132-F0AA-432E-864C-134AFC1A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28B8-A679-4EA2-B2A0-CA0037AA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D2E26-498D-4642-9CB6-A9D6617FD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7654B-2E29-401E-9864-AF972461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0651-7943-48A8-8F90-A94DF3E09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8FD92-34DE-4B5A-BF99-D6FDC472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5E16-4A5C-4E62-AE7C-F5F0513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091D6-8B66-4F68-8D1E-2D67D125B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2F8AB-CC7A-4D04-BC21-338085B26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3C88C-1D32-4AB3-AB49-CD96AA774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44D1F-92A9-45D6-91F1-B9347A46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40038-A090-46AF-B05F-33D17868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3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19374-15B7-47D8-A95F-8BD4E164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E6C62-095F-443A-B4D0-5AF450CCF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BCB35-DDE5-4B8B-BD08-65DC062DF5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722C-433A-4F74-A1AA-E06068C3487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1CF2-4E45-4265-B99D-4AD15AA6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17F1-6350-4AF6-A7EB-43362661C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3831D-161C-4584-A0DC-680DA786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2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40BE-547B-4417-8ECA-E1F266A7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355" y="1942516"/>
            <a:ext cx="7703975" cy="2387600"/>
          </a:xfrm>
          <a:solidFill>
            <a:srgbClr val="1F50EB"/>
          </a:solidFill>
        </p:spPr>
        <p:txBody>
          <a:bodyPr anchor="ctr" anchorCtr="0">
            <a:normAutofit/>
          </a:bodyPr>
          <a:lstStyle/>
          <a:p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Basic 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B6A02-D35C-48D7-8A60-329AD606C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330" y="5239780"/>
            <a:ext cx="4387317" cy="737376"/>
          </a:xfrm>
        </p:spPr>
        <p:txBody>
          <a:bodyPr>
            <a:noAutofit/>
          </a:bodyPr>
          <a:lstStyle/>
          <a:p>
            <a:pPr algn="l"/>
            <a:r>
              <a:rPr lang="th-TH" sz="1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อ.ตันติกร  โนนศรี</a:t>
            </a:r>
          </a:p>
          <a:p>
            <a:pPr algn="l"/>
            <a:r>
              <a:rPr lang="th-TH" sz="1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สาขาวิชาวิทยาการคอมพิวเตอร์ คณะวิทยาศาสตร์และเทคโนโลยี</a:t>
            </a:r>
            <a:endParaRPr lang="en-US" sz="16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1891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26273" y="4786472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Leonardo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523702" y="4805135"/>
            <a:ext cx="2942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MEGA 2560 Rev3</a:t>
            </a:r>
          </a:p>
        </p:txBody>
      </p:sp>
      <p:pic>
        <p:nvPicPr>
          <p:cNvPr id="6146" name="Picture 2" descr="What is Arduino &amp; Types of Arduino Boards - Tecmafia">
            <a:extLst>
              <a:ext uri="{FF2B5EF4-FFF2-40B4-BE49-F238E27FC236}">
                <a16:creationId xmlns:a16="http://schemas.microsoft.com/office/drawing/2014/main" id="{ED773C6E-BB1C-4D88-B31C-0D43FA64B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75" y="2826835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rduino Pro Mini 328 - 3.3V/8MHz : DEV-11114">
            <a:extLst>
              <a:ext uri="{FF2B5EF4-FFF2-40B4-BE49-F238E27FC236}">
                <a16:creationId xmlns:a16="http://schemas.microsoft.com/office/drawing/2014/main" id="{B84CA9CC-F5E1-4A78-ADB4-079B01E8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159" y="3186681"/>
            <a:ext cx="176480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0E5699-51E6-4B70-B24B-1ADF3A53EACC}"/>
              </a:ext>
            </a:extLst>
          </p:cNvPr>
          <p:cNvSpPr txBox="1"/>
          <p:nvPr/>
        </p:nvSpPr>
        <p:spPr>
          <a:xfrm>
            <a:off x="4173147" y="4795320"/>
            <a:ext cx="24148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Pro Mini 328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3.3V , 5V</a:t>
            </a:r>
          </a:p>
        </p:txBody>
      </p:sp>
      <p:pic>
        <p:nvPicPr>
          <p:cNvPr id="6150" name="Picture 6" descr="Arduino MEGA 2560 Microcontroller Rev 3">
            <a:extLst>
              <a:ext uri="{FF2B5EF4-FFF2-40B4-BE49-F238E27FC236}">
                <a16:creationId xmlns:a16="http://schemas.microsoft.com/office/drawing/2014/main" id="{102E0238-C34B-4A75-B816-D3B89C1E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82" y="2679732"/>
            <a:ext cx="4048387" cy="212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 err="1">
                <a:latin typeface="FC Iconic" panose="020B0500040200020003" pitchFamily="34" charset="-34"/>
                <a:cs typeface="FC Iconic" panose="020B0500040200020003" pitchFamily="34" charset="-34"/>
              </a:rPr>
              <a:t>อัล</a:t>
            </a: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กอลิทึม </a:t>
            </a:r>
            <a:r>
              <a:rPr lang="en-US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(Algorithm)</a:t>
            </a:r>
            <a:endParaRPr lang="th-TH" sz="60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“ขั้นตอนวิธี”</a:t>
            </a: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กระบวนการแก้ปัญหาที่สามารถอธิบายออกมาเป็นขั้นตอนที่ชัดเจน ต้องนำอะไรเข้า จะต้องประมวลผลอย่างไร จะต้องได้ผลลัพธ์ใด</a:t>
            </a:r>
          </a:p>
        </p:txBody>
      </p:sp>
    </p:spTree>
    <p:extLst>
      <p:ext uri="{BB962C8B-B14F-4D97-AF65-F5344CB8AC3E}">
        <p14:creationId xmlns:p14="http://schemas.microsoft.com/office/powerpoint/2010/main" val="39083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ผังงาน </a:t>
            </a:r>
            <a:r>
              <a:rPr lang="en-US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(Flowchart)</a:t>
            </a:r>
            <a:endParaRPr lang="th-TH" sz="60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จะแสดงขั้นตอนการทำงานในลักษณะของรูปภาพหรือสัญลักษณ์ ซึ่งเป็นสัญลักษณ์ที่เป็นมาตรฐาน ไม่อ้างอิงภาษาใดภาษาหนึ่ง ทำให้เห็นลำดับการทำงานก่อนหลังได้ชัดเจน</a:t>
            </a:r>
          </a:p>
        </p:txBody>
      </p:sp>
    </p:spTree>
    <p:extLst>
      <p:ext uri="{BB962C8B-B14F-4D97-AF65-F5344CB8AC3E}">
        <p14:creationId xmlns:p14="http://schemas.microsoft.com/office/powerpoint/2010/main" val="5659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(Algorithm &amp; Flowchart)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CC46BAA9-8D4B-4C4C-82E2-484F7D9EB761}"/>
              </a:ext>
            </a:extLst>
          </p:cNvPr>
          <p:cNvSpPr/>
          <p:nvPr/>
        </p:nvSpPr>
        <p:spPr>
          <a:xfrm>
            <a:off x="2385710" y="2062172"/>
            <a:ext cx="2032535" cy="69704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Terminator</a:t>
            </a:r>
          </a:p>
          <a:p>
            <a:pPr algn="ctr"/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จุดเริ่มต้น และจุดสิ้นสุด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619F1C-BEC5-4D55-950B-B1B1A0CFAE53}"/>
              </a:ext>
            </a:extLst>
          </p:cNvPr>
          <p:cNvGrpSpPr/>
          <p:nvPr/>
        </p:nvGrpSpPr>
        <p:grpSpPr>
          <a:xfrm>
            <a:off x="1812455" y="3026358"/>
            <a:ext cx="3179043" cy="802235"/>
            <a:chOff x="1406892" y="3040732"/>
            <a:chExt cx="3179043" cy="80223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3B9E314-42C4-424E-B679-425A3A7E6A70}"/>
                </a:ext>
              </a:extLst>
            </p:cNvPr>
            <p:cNvGrpSpPr/>
            <p:nvPr/>
          </p:nvGrpSpPr>
          <p:grpSpPr>
            <a:xfrm>
              <a:off x="1406892" y="3040732"/>
              <a:ext cx="868680" cy="802235"/>
              <a:chOff x="0" y="0"/>
              <a:chExt cx="868680" cy="80223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866DF87-FA30-4584-923C-AF11B0138E1E}"/>
                  </a:ext>
                </a:extLst>
              </p:cNvPr>
              <p:cNvCxnSpPr/>
              <p:nvPr/>
            </p:nvCxnSpPr>
            <p:spPr>
              <a:xfrm flipH="1">
                <a:off x="0" y="397993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968C323-A4C4-49F1-9A85-B1294379B671}"/>
                  </a:ext>
                </a:extLst>
              </p:cNvPr>
              <p:cNvCxnSpPr/>
              <p:nvPr/>
            </p:nvCxnSpPr>
            <p:spPr>
              <a:xfrm rot="5400000" flipH="1">
                <a:off x="253823" y="179070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52C77F3-B174-41B1-84F5-D90FA0F1A5E7}"/>
                  </a:ext>
                </a:extLst>
              </p:cNvPr>
              <p:cNvCxnSpPr/>
              <p:nvPr/>
            </p:nvCxnSpPr>
            <p:spPr>
              <a:xfrm>
                <a:off x="510540" y="397993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CD0606F-F7C5-430B-B75E-381B4B5ED620}"/>
                  </a:ext>
                </a:extLst>
              </p:cNvPr>
              <p:cNvCxnSpPr/>
              <p:nvPr/>
            </p:nvCxnSpPr>
            <p:spPr>
              <a:xfrm rot="16200000" flipH="1" flipV="1">
                <a:off x="250317" y="623165"/>
                <a:ext cx="35814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A05CEF-045E-4951-9EDD-740782E27262}"/>
                </a:ext>
              </a:extLst>
            </p:cNvPr>
            <p:cNvSpPr txBox="1"/>
            <p:nvPr/>
          </p:nvSpPr>
          <p:spPr>
            <a:xfrm>
              <a:off x="2427972" y="3115559"/>
              <a:ext cx="2157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Flow line/Direction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เส้นแสดงทิศทางการทำงาน</a:t>
              </a:r>
              <a:endParaRPr lang="en-US" b="1" dirty="0">
                <a:latin typeface="FC Iconic" panose="020B0500040200020003" pitchFamily="34" charset="-34"/>
                <a:cs typeface="FC Iconic" panose="020B0500040200020003" pitchFamily="34" charset="-34"/>
              </a:endParaRPr>
            </a:p>
          </p:txBody>
        </p:sp>
      </p:grp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BD5518D7-7FFE-4FF5-A3ED-2162787CBB64}"/>
              </a:ext>
            </a:extLst>
          </p:cNvPr>
          <p:cNvSpPr/>
          <p:nvPr/>
        </p:nvSpPr>
        <p:spPr>
          <a:xfrm>
            <a:off x="2358262" y="4095732"/>
            <a:ext cx="2087430" cy="856103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Process</a:t>
            </a:r>
          </a:p>
          <a:p>
            <a:pPr algn="ctr"/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ประมวลผล หรือก</a:t>
            </a:r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ำ</a:t>
            </a:r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หนดค่า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E6BA6D43-8097-4E8C-85F1-63C7F04D546A}"/>
              </a:ext>
            </a:extLst>
          </p:cNvPr>
          <p:cNvSpPr/>
          <p:nvPr/>
        </p:nvSpPr>
        <p:spPr>
          <a:xfrm>
            <a:off x="2117011" y="5218975"/>
            <a:ext cx="2569932" cy="842678"/>
          </a:xfrm>
          <a:prstGeom prst="flowChartInputOutp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Input/Output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I/O</a:t>
            </a:r>
          </a:p>
          <a:p>
            <a:pPr algn="ctr"/>
            <a:r>
              <a:rPr lang="th-TH" sz="1800" b="1" dirty="0">
                <a:solidFill>
                  <a:schemeClr val="tx1"/>
                </a:solidFill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รับ/แสดงผลข้อมูล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7A330907-2B2A-4FA5-B14D-1124FA91C445}"/>
              </a:ext>
            </a:extLst>
          </p:cNvPr>
          <p:cNvSpPr/>
          <p:nvPr/>
        </p:nvSpPr>
        <p:spPr>
          <a:xfrm>
            <a:off x="7439727" y="2109504"/>
            <a:ext cx="2515906" cy="697047"/>
          </a:xfrm>
          <a:prstGeom prst="flowChartDispla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Monitor/Display</a:t>
            </a:r>
          </a:p>
          <a:p>
            <a:pPr algn="ctr"/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แสดงผลทางจอภาพ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78AFF4BC-8911-4028-B42F-5F8B53F21CFF}"/>
              </a:ext>
            </a:extLst>
          </p:cNvPr>
          <p:cNvSpPr/>
          <p:nvPr/>
        </p:nvSpPr>
        <p:spPr>
          <a:xfrm>
            <a:off x="7541848" y="3018860"/>
            <a:ext cx="2311663" cy="1304691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Decision </a:t>
            </a:r>
            <a:r>
              <a:rPr lang="th-TH" b="1" dirty="0">
                <a:solidFill>
                  <a:schemeClr val="tx1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เปรียบเทียบ เลือกเส้นทาง</a:t>
            </a:r>
            <a:endParaRPr lang="en-US" b="1" dirty="0">
              <a:solidFill>
                <a:schemeClr val="tx1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747BAB-0DB6-4EF2-A590-D7512A141192}"/>
              </a:ext>
            </a:extLst>
          </p:cNvPr>
          <p:cNvGrpSpPr/>
          <p:nvPr/>
        </p:nvGrpSpPr>
        <p:grpSpPr>
          <a:xfrm>
            <a:off x="7503847" y="4535860"/>
            <a:ext cx="2451786" cy="646331"/>
            <a:chOff x="6462559" y="4623754"/>
            <a:chExt cx="2451786" cy="646331"/>
          </a:xfrm>
        </p:grpSpPr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831C4BBC-AF48-4648-A10F-3608F9F51274}"/>
                </a:ext>
              </a:extLst>
            </p:cNvPr>
            <p:cNvSpPr/>
            <p:nvPr/>
          </p:nvSpPr>
          <p:spPr>
            <a:xfrm>
              <a:off x="6462559" y="4669792"/>
              <a:ext cx="554257" cy="554257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E0BB5D-0CD1-4380-ABF1-74A5D98B0989}"/>
                </a:ext>
              </a:extLst>
            </p:cNvPr>
            <p:cNvSpPr txBox="1"/>
            <p:nvPr/>
          </p:nvSpPr>
          <p:spPr>
            <a:xfrm>
              <a:off x="7093013" y="4623754"/>
              <a:ext cx="18213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In-Paper Connector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เชื่อมต่อในหน้าเดียวกัน</a:t>
              </a:r>
              <a:endParaRPr lang="en-US" sz="1800" b="1" dirty="0"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B21D44-509C-41F5-953D-428072CE5FF2}"/>
              </a:ext>
            </a:extLst>
          </p:cNvPr>
          <p:cNvGrpSpPr/>
          <p:nvPr/>
        </p:nvGrpSpPr>
        <p:grpSpPr>
          <a:xfrm>
            <a:off x="7229564" y="5394500"/>
            <a:ext cx="3038823" cy="646331"/>
            <a:chOff x="6433617" y="5369651"/>
            <a:chExt cx="3038823" cy="646331"/>
          </a:xfrm>
        </p:grpSpPr>
        <p:sp>
          <p:nvSpPr>
            <p:cNvPr id="33" name="Flowchart: Off-page Connector 32">
              <a:extLst>
                <a:ext uri="{FF2B5EF4-FFF2-40B4-BE49-F238E27FC236}">
                  <a16:creationId xmlns:a16="http://schemas.microsoft.com/office/drawing/2014/main" id="{0113D93A-37BF-41A5-B154-29DA3BB10EA1}"/>
                </a:ext>
              </a:extLst>
            </p:cNvPr>
            <p:cNvSpPr/>
            <p:nvPr/>
          </p:nvSpPr>
          <p:spPr>
            <a:xfrm>
              <a:off x="6433617" y="5388268"/>
              <a:ext cx="612140" cy="612140"/>
            </a:xfrm>
            <a:prstGeom prst="flowChartOffpage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FDF1108-BC89-46D8-95F1-AF7906B6B4A9}"/>
                </a:ext>
              </a:extLst>
            </p:cNvPr>
            <p:cNvSpPr txBox="1"/>
            <p:nvPr/>
          </p:nvSpPr>
          <p:spPr>
            <a:xfrm>
              <a:off x="7170015" y="5369651"/>
              <a:ext cx="23024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Between-Paper Connector</a:t>
              </a:r>
            </a:p>
            <a:p>
              <a:r>
                <a:rPr lang="th-TH" sz="1800" b="1" dirty="0">
                  <a:effectLst/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เชื่อมต่อในหน้า</a:t>
              </a:r>
              <a:r>
                <a:rPr lang="th-TH" b="1" dirty="0">
                  <a:latin typeface="FC Iconic" panose="020B0500040200020003" pitchFamily="34" charset="-34"/>
                  <a:ea typeface="Calibri" panose="020F0502020204030204" pitchFamily="34" charset="0"/>
                  <a:cs typeface="FC Iconic" panose="020B0500040200020003" pitchFamily="34" charset="-34"/>
                </a:rPr>
                <a:t>อื่น</a:t>
              </a:r>
              <a:endParaRPr lang="en-US" sz="1800" b="1" dirty="0">
                <a:effectLst/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19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โปรแกรมที่ใช้เขียน/สร้างโปรแกรม </a:t>
            </a:r>
          </a:p>
          <a:p>
            <a:pPr marL="0" indent="0" algn="ctr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เพื่อควบคุมบอร์ด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และบอร์ดอื่นๆ</a:t>
            </a:r>
          </a:p>
        </p:txBody>
      </p:sp>
    </p:spTree>
    <p:extLst>
      <p:ext uri="{BB962C8B-B14F-4D97-AF65-F5344CB8AC3E}">
        <p14:creationId xmlns:p14="http://schemas.microsoft.com/office/powerpoint/2010/main" val="9461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Programming (C Language &amp; Arduino 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610E9-5057-4180-9BFA-94D56F0AC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88" b="7342"/>
          <a:stretch/>
        </p:blipFill>
        <p:spPr>
          <a:xfrm>
            <a:off x="4318137" y="1825624"/>
            <a:ext cx="969479" cy="43656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97F57A-66A6-448E-BD03-6CA432446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3"/>
          <a:stretch/>
        </p:blipFill>
        <p:spPr>
          <a:xfrm>
            <a:off x="9130747" y="1825625"/>
            <a:ext cx="1601738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925BB-3F75-4F69-BAF6-83CB341BEE2A}"/>
              </a:ext>
            </a:extLst>
          </p:cNvPr>
          <p:cNvSpPr txBox="1"/>
          <p:nvPr/>
        </p:nvSpPr>
        <p:spPr>
          <a:xfrm>
            <a:off x="1177786" y="342900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Language</a:t>
            </a:r>
            <a:endParaRPr lang="th-TH" sz="5400" dirty="0">
              <a:solidFill>
                <a:srgbClr val="1F50EB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2C26AD-801E-4C82-BDAC-90835A659BF5}"/>
              </a:ext>
            </a:extLst>
          </p:cNvPr>
          <p:cNvSpPr txBox="1"/>
          <p:nvPr/>
        </p:nvSpPr>
        <p:spPr>
          <a:xfrm>
            <a:off x="6058107" y="3429000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  <a:endParaRPr lang="th-TH" sz="5400" dirty="0">
              <a:solidFill>
                <a:srgbClr val="1F50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2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115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arduino.cc</a:t>
            </a:r>
            <a:endParaRPr lang="th-TH" sz="115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787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23CE47-83C6-3EB2-03B8-AE4DEBE84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162" y="2164498"/>
            <a:ext cx="7823678" cy="36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9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477500" cy="4802187"/>
          </a:xfrm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36B14-5E01-4A32-AB0F-C4BB6A0E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230" y="1375282"/>
            <a:ext cx="4073770" cy="497067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0316822-7588-8598-421D-23BE02159531}"/>
              </a:ext>
            </a:extLst>
          </p:cNvPr>
          <p:cNvSpPr/>
          <p:nvPr/>
        </p:nvSpPr>
        <p:spPr>
          <a:xfrm>
            <a:off x="1617784" y="1375281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F84DC08-85C0-6867-C0F0-A0C71FA60677}"/>
              </a:ext>
            </a:extLst>
          </p:cNvPr>
          <p:cNvSpPr/>
          <p:nvPr/>
        </p:nvSpPr>
        <p:spPr>
          <a:xfrm>
            <a:off x="2279392" y="1346091"/>
            <a:ext cx="514325" cy="344598"/>
          </a:xfrm>
          <a:prstGeom prst="wedgeEllipseCallout">
            <a:avLst>
              <a:gd name="adj1" fmla="val -22543"/>
              <a:gd name="adj2" fmla="val 11097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th-TH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A2F51568-9A64-F79D-67E1-EDF6A12A999F}"/>
              </a:ext>
            </a:extLst>
          </p:cNvPr>
          <p:cNvSpPr/>
          <p:nvPr/>
        </p:nvSpPr>
        <p:spPr>
          <a:xfrm>
            <a:off x="5269522" y="1346088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th-TH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4DB34F7-94B7-0694-1308-D1CED65E3145}"/>
              </a:ext>
            </a:extLst>
          </p:cNvPr>
          <p:cNvSpPr/>
          <p:nvPr/>
        </p:nvSpPr>
        <p:spPr>
          <a:xfrm>
            <a:off x="5012359" y="2528544"/>
            <a:ext cx="514325" cy="344598"/>
          </a:xfrm>
          <a:prstGeom prst="wedgeEllipseCallout">
            <a:avLst>
              <a:gd name="adj1" fmla="val -55023"/>
              <a:gd name="adj2" fmla="val 9566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th-TH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65AAA5DE-15F9-EF2A-59B7-2781DA6C3770}"/>
              </a:ext>
            </a:extLst>
          </p:cNvPr>
          <p:cNvSpPr/>
          <p:nvPr/>
        </p:nvSpPr>
        <p:spPr>
          <a:xfrm>
            <a:off x="3548093" y="4921512"/>
            <a:ext cx="514325" cy="344598"/>
          </a:xfrm>
          <a:prstGeom prst="wedgeEllipseCallout">
            <a:avLst>
              <a:gd name="adj1" fmla="val 54384"/>
              <a:gd name="adj2" fmla="val 103324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th-TH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51E8347-EB37-183B-3471-D884576C2CDE}"/>
              </a:ext>
            </a:extLst>
          </p:cNvPr>
          <p:cNvSpPr/>
          <p:nvPr/>
        </p:nvSpPr>
        <p:spPr>
          <a:xfrm>
            <a:off x="5433670" y="5668858"/>
            <a:ext cx="514325" cy="344598"/>
          </a:xfrm>
          <a:prstGeom prst="wedgeEllipseCallout">
            <a:avLst>
              <a:gd name="adj1" fmla="val -46476"/>
              <a:gd name="adj2" fmla="val 128839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th-T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C2DCBD-3FCF-C8CD-FD53-DF09156890DD}"/>
              </a:ext>
            </a:extLst>
          </p:cNvPr>
          <p:cNvSpPr txBox="1">
            <a:spLocks/>
          </p:cNvSpPr>
          <p:nvPr/>
        </p:nvSpPr>
        <p:spPr>
          <a:xfrm>
            <a:off x="6663114" y="1346088"/>
            <a:ext cx="4550019" cy="4999864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1 : Verify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 : Upload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3 :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Serial Monitor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4 : Source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5 : Debug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6 :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Board &amp; Port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71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ขั้นตอนการใช้งาน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เชื่อมต่อบอร์ด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Arduino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ไปยังเครื่องคอมพิวเตอร์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ตรวจสอบ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Driver 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และ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Port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ที่เครื่องคอมพิวเตอร์มองเห็น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เปิดโปรแกรม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Arduino IDE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เลือกบอร์ดที่จะใช้งาน</a:t>
            </a:r>
          </a:p>
          <a:p>
            <a:pPr marL="742950" indent="-742950">
              <a:buFont typeface="+mj-lt"/>
              <a:buAutoNum type="arabicPeriod"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สร้างโปรแกรมเพื่อใช้งาน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Upload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โปรแกรมที่สร้างไปยังบอร์ด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41624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ภาพรวมการทำงานของระบบ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89CB08-4BE4-4711-B940-31A26A918E2C}"/>
              </a:ext>
            </a:extLst>
          </p:cNvPr>
          <p:cNvSpPr/>
          <p:nvPr/>
        </p:nvSpPr>
        <p:spPr>
          <a:xfrm>
            <a:off x="1648407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INPUT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15D11-80F4-4160-A04F-35FEF842EB95}"/>
              </a:ext>
            </a:extLst>
          </p:cNvPr>
          <p:cNvSpPr/>
          <p:nvPr/>
        </p:nvSpPr>
        <p:spPr>
          <a:xfrm>
            <a:off x="5307564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PROCESS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BA1B1E-90CA-41F9-BDA3-6F58796871FA}"/>
              </a:ext>
            </a:extLst>
          </p:cNvPr>
          <p:cNvSpPr/>
          <p:nvPr/>
        </p:nvSpPr>
        <p:spPr>
          <a:xfrm>
            <a:off x="8966720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OUTPUT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6E9ABF-F896-4814-B4B8-35B277173758}"/>
              </a:ext>
            </a:extLst>
          </p:cNvPr>
          <p:cNvGrpSpPr/>
          <p:nvPr/>
        </p:nvGrpSpPr>
        <p:grpSpPr>
          <a:xfrm>
            <a:off x="3590146" y="3722913"/>
            <a:ext cx="1352550" cy="690467"/>
            <a:chOff x="3711251" y="3722912"/>
            <a:chExt cx="1352550" cy="690467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374987FF-7BC2-483A-94F2-7D8996EBC7B5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31614D6-B305-4A9A-ADF6-4F48CF52E8EE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79A3B1DE-3411-4DB7-B861-B97458A280DC}"/>
                </a:ext>
              </a:extLst>
            </p:cNvPr>
            <p:cNvSpPr/>
            <p:nvPr/>
          </p:nvSpPr>
          <p:spPr>
            <a:xfrm>
              <a:off x="4508631" y="3722912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5985B3-AF0E-4AEB-93FB-4D066670D368}"/>
              </a:ext>
            </a:extLst>
          </p:cNvPr>
          <p:cNvGrpSpPr/>
          <p:nvPr/>
        </p:nvGrpSpPr>
        <p:grpSpPr>
          <a:xfrm>
            <a:off x="7249303" y="3722913"/>
            <a:ext cx="1352550" cy="690467"/>
            <a:chOff x="3711251" y="3722912"/>
            <a:chExt cx="1352550" cy="690467"/>
          </a:xfrm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75D084DE-B3B2-4260-81CF-28CE2622E81D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00349DF8-63FE-4A13-9857-9AB722FB3C86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0807C25-FF8D-480F-8876-13EF244DBC65}"/>
                </a:ext>
              </a:extLst>
            </p:cNvPr>
            <p:cNvSpPr/>
            <p:nvPr/>
          </p:nvSpPr>
          <p:spPr>
            <a:xfrm>
              <a:off x="4508631" y="3722912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11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02A95-0929-65BD-B49C-273385891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20" b="23431"/>
          <a:stretch/>
        </p:blipFill>
        <p:spPr>
          <a:xfrm>
            <a:off x="838200" y="1436548"/>
            <a:ext cx="10607686" cy="4964252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436E83F-9133-ACA6-E969-B169FEA52930}"/>
              </a:ext>
            </a:extLst>
          </p:cNvPr>
          <p:cNvSpPr/>
          <p:nvPr/>
        </p:nvSpPr>
        <p:spPr>
          <a:xfrm>
            <a:off x="6142043" y="1573851"/>
            <a:ext cx="562708" cy="975946"/>
          </a:xfrm>
          <a:prstGeom prst="rightBrace">
            <a:avLst/>
          </a:prstGeom>
          <a:ln w="57150">
            <a:solidFill>
              <a:srgbClr val="1F5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139F7-499F-8D0D-937C-87B8D6D03D07}"/>
              </a:ext>
            </a:extLst>
          </p:cNvPr>
          <p:cNvSpPr txBox="1"/>
          <p:nvPr/>
        </p:nvSpPr>
        <p:spPr>
          <a:xfrm>
            <a:off x="6805247" y="1708300"/>
            <a:ext cx="1736373" cy="707886"/>
          </a:xfrm>
          <a:prstGeom prst="rect">
            <a:avLst/>
          </a:prstGeom>
          <a:noFill/>
          <a:ln>
            <a:solidFill>
              <a:srgbClr val="1F50EB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1F50EB"/>
                </a:solidFill>
              </a:rPr>
              <a:t>header</a:t>
            </a:r>
            <a:endParaRPr lang="th-TH" sz="4000" b="1" dirty="0">
              <a:solidFill>
                <a:srgbClr val="1F50EB"/>
              </a:solidFill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36B2E59-88A9-F130-AA36-2F5C96E3B8A8}"/>
              </a:ext>
            </a:extLst>
          </p:cNvPr>
          <p:cNvSpPr/>
          <p:nvPr/>
        </p:nvSpPr>
        <p:spPr>
          <a:xfrm>
            <a:off x="7689490" y="2940608"/>
            <a:ext cx="562708" cy="975946"/>
          </a:xfrm>
          <a:prstGeom prst="righ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E73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00804-9933-0702-E6D7-B589ED945CC1}"/>
              </a:ext>
            </a:extLst>
          </p:cNvPr>
          <p:cNvSpPr txBox="1"/>
          <p:nvPr/>
        </p:nvSpPr>
        <p:spPr>
          <a:xfrm>
            <a:off x="8352694" y="3075057"/>
            <a:ext cx="1373774" cy="7078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E7347"/>
                </a:solidFill>
              </a:rPr>
              <a:t>setup</a:t>
            </a:r>
            <a:endParaRPr lang="th-TH" sz="4000" b="1" dirty="0">
              <a:solidFill>
                <a:srgbClr val="FE7347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6057284-7775-1DBA-9C2B-3686AC3CA672}"/>
              </a:ext>
            </a:extLst>
          </p:cNvPr>
          <p:cNvSpPr/>
          <p:nvPr/>
        </p:nvSpPr>
        <p:spPr>
          <a:xfrm>
            <a:off x="8541620" y="4543983"/>
            <a:ext cx="562708" cy="975946"/>
          </a:xfrm>
          <a:prstGeom prst="rightBrace">
            <a:avLst/>
          </a:prstGeom>
          <a:ln w="57150">
            <a:solidFill>
              <a:srgbClr val="87A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87AD3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08D0DB-8301-C2C4-F922-A02350F673DE}"/>
              </a:ext>
            </a:extLst>
          </p:cNvPr>
          <p:cNvSpPr txBox="1"/>
          <p:nvPr/>
        </p:nvSpPr>
        <p:spPr>
          <a:xfrm>
            <a:off x="9204824" y="4678432"/>
            <a:ext cx="1138453" cy="707886"/>
          </a:xfrm>
          <a:prstGeom prst="rect">
            <a:avLst/>
          </a:prstGeom>
          <a:noFill/>
          <a:ln>
            <a:solidFill>
              <a:srgbClr val="87AD34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87AD34"/>
                </a:solidFill>
              </a:rPr>
              <a:t>loop</a:t>
            </a:r>
            <a:endParaRPr lang="th-TH" sz="4000" b="1" dirty="0">
              <a:solidFill>
                <a:srgbClr val="87AD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Comment	</a:t>
            </a: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ใช้ในการใส่คำอธิบายที่ต้องการโดยที่จะไม่ถูกนำไปประมวลผล</a:t>
            </a:r>
          </a:p>
          <a:p>
            <a:pPr marL="0" indent="0">
              <a:buNone/>
            </a:pPr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วิธีการใช้งาน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// ตามด้วยข้อความที่ต้องการ เป็นการ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Comment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เริ่มต้นจากสัญลักษณ์ไปจนสุดบรรทัดเท่านั้น</a:t>
            </a:r>
          </a:p>
          <a:p>
            <a:pPr lvl="1"/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/*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ข้อความที่ต้องการ เป็นการ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Comment </a:t>
            </a:r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เริ่มต้นจากสัญลักษณ์ได้หลายบรรทัดไปจนกว่าจะถึงสัญลักษณ์ */</a:t>
            </a:r>
          </a:p>
        </p:txBody>
      </p:sp>
    </p:spTree>
    <p:extLst>
      <p:ext uri="{BB962C8B-B14F-4D97-AF65-F5344CB8AC3E}">
        <p14:creationId xmlns:p14="http://schemas.microsoft.com/office/powerpoint/2010/main" val="427102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IDE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คำสั่งเบื้องต้น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header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#include &lt;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ชื่อไฟล์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&gt;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#include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“</a:t>
            </a:r>
            <a:r>
              <a:rPr lang="th-TH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ชื่อไฟล์</a:t>
            </a: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”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	#define A 1+2</a:t>
            </a:r>
          </a:p>
        </p:txBody>
      </p:sp>
    </p:spTree>
    <p:extLst>
      <p:ext uri="{BB962C8B-B14F-4D97-AF65-F5344CB8AC3E}">
        <p14:creationId xmlns:p14="http://schemas.microsoft.com/office/powerpoint/2010/main" val="16649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Application</a:t>
            </a:r>
          </a:p>
          <a:p>
            <a:pPr lvl="1"/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Proteus (</a:t>
            </a:r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Comercial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KidBright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(Freeware)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Web Application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Tinkercad</a:t>
            </a:r>
            <a:r>
              <a:rPr lang="en-US" sz="36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Circuits</a:t>
            </a:r>
          </a:p>
          <a:p>
            <a:pPr lvl="1"/>
            <a:r>
              <a:rPr lang="en-US" sz="3600" dirty="0" err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Wokwi</a:t>
            </a:r>
            <a:endParaRPr lang="en-US" sz="3600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58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(Layout &amp; 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2DD5E-D364-478A-8276-E0190CDD14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39" y="1967488"/>
            <a:ext cx="7183721" cy="4067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18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(Layout &amp; 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7172" name="Picture 4" descr="Arduino UNO Pinout Diagram | Arduino, Arduino projects, Arduino robot">
            <a:extLst>
              <a:ext uri="{FF2B5EF4-FFF2-40B4-BE49-F238E27FC236}">
                <a16:creationId xmlns:a16="http://schemas.microsoft.com/office/drawing/2014/main" id="{B7D0B444-E1E2-47E1-B730-438A1578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0"/>
            <a:ext cx="9699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LED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1026" name="Picture 2" descr="LED Pinout | Diy electronics, Electronic engineering, Electronic schematics">
            <a:extLst>
              <a:ext uri="{FF2B5EF4-FFF2-40B4-BE49-F238E27FC236}">
                <a16:creationId xmlns:a16="http://schemas.microsoft.com/office/drawing/2014/main" id="{9F81A58F-F26F-461D-93E6-E1758AEC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69" y="2229967"/>
            <a:ext cx="2727462" cy="37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2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1 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330 ohm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B7188-FD50-400E-84E4-DFBA941D56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12" y="2442160"/>
            <a:ext cx="6731145" cy="3522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09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Button Input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AC3931-15D4-4D00-985C-D62B228687F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34" y="3181963"/>
            <a:ext cx="8210132" cy="2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9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up + pull down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Pull-Up Resistor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เมื่อไม่ได้กดปุ่ม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HIGH"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LOW"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Pull-Down Resistor</a:t>
            </a:r>
            <a:endParaRPr lang="en-US" sz="2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เมื่อไม่ได้กดปุ่ม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LOW“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- </a:t>
            </a:r>
            <a:r>
              <a:rPr lang="th-TH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เมื่อกดปุ่ม = สัญญาณที่ได้มีสถานะ "</a:t>
            </a:r>
            <a:r>
              <a:rPr lang="en-US" sz="2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HIGH"</a:t>
            </a:r>
            <a:endParaRPr lang="th-TH" sz="2000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2050" name="Picture 2" descr="What is Pull Up and Pull Down Resistor and Where to Use them?">
            <a:extLst>
              <a:ext uri="{FF2B5EF4-FFF2-40B4-BE49-F238E27FC236}">
                <a16:creationId xmlns:a16="http://schemas.microsoft.com/office/drawing/2014/main" id="{1182200C-2E31-4386-9337-4B7AFBAD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r="1"/>
          <a:stretch/>
        </p:blipFill>
        <p:spPr bwMode="auto">
          <a:xfrm>
            <a:off x="4848046" y="2404694"/>
            <a:ext cx="628093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ภาพรวมการทำงานของระบบ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E91D3E-3FE4-4D99-A41E-05DF8089D49A}"/>
              </a:ext>
            </a:extLst>
          </p:cNvPr>
          <p:cNvSpPr/>
          <p:nvPr/>
        </p:nvSpPr>
        <p:spPr>
          <a:xfrm>
            <a:off x="5307564" y="3610947"/>
            <a:ext cx="1576873" cy="914400"/>
          </a:xfrm>
          <a:prstGeom prst="roundRect">
            <a:avLst/>
          </a:prstGeom>
          <a:solidFill>
            <a:srgbClr val="0F73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1FD79F-0EDC-4D91-90E6-3871DDD98908}"/>
              </a:ext>
            </a:extLst>
          </p:cNvPr>
          <p:cNvSpPr/>
          <p:nvPr/>
        </p:nvSpPr>
        <p:spPr>
          <a:xfrm>
            <a:off x="2520211" y="3610947"/>
            <a:ext cx="1576873" cy="914400"/>
          </a:xfrm>
          <a:prstGeom prst="roundRect">
            <a:avLst/>
          </a:prstGeom>
          <a:solidFill>
            <a:srgbClr val="1F7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Hardware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649EC2-9025-4751-A66D-D386A2CF2EA1}"/>
              </a:ext>
            </a:extLst>
          </p:cNvPr>
          <p:cNvSpPr/>
          <p:nvPr/>
        </p:nvSpPr>
        <p:spPr>
          <a:xfrm>
            <a:off x="2520211" y="4707635"/>
            <a:ext cx="1576873" cy="914400"/>
          </a:xfrm>
          <a:prstGeom prst="roundRect">
            <a:avLst/>
          </a:prstGeom>
          <a:solidFill>
            <a:srgbClr val="1F7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Software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0A30CEA-14D5-4641-9F77-C594F7DFFDBA}"/>
              </a:ext>
            </a:extLst>
          </p:cNvPr>
          <p:cNvSpPr/>
          <p:nvPr/>
        </p:nvSpPr>
        <p:spPr>
          <a:xfrm>
            <a:off x="5298932" y="3610947"/>
            <a:ext cx="1576873" cy="914400"/>
          </a:xfrm>
          <a:prstGeom prst="roundRect">
            <a:avLst/>
          </a:prstGeom>
          <a:solidFill>
            <a:srgbClr val="87AD34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Logic Gate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E840AB-F038-4A1A-9190-8457BF47DE84}"/>
              </a:ext>
            </a:extLst>
          </p:cNvPr>
          <p:cNvSpPr/>
          <p:nvPr/>
        </p:nvSpPr>
        <p:spPr>
          <a:xfrm>
            <a:off x="5298932" y="4707635"/>
            <a:ext cx="1576873" cy="914400"/>
          </a:xfrm>
          <a:prstGeom prst="roundRect">
            <a:avLst/>
          </a:prstGeom>
          <a:solidFill>
            <a:srgbClr val="87AD34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Programing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ADAADE-D963-469E-9558-EB6653D16FFA}"/>
              </a:ext>
            </a:extLst>
          </p:cNvPr>
          <p:cNvSpPr/>
          <p:nvPr/>
        </p:nvSpPr>
        <p:spPr>
          <a:xfrm>
            <a:off x="8077653" y="4707635"/>
            <a:ext cx="1576873" cy="914400"/>
          </a:xfrm>
          <a:prstGeom prst="roundRect">
            <a:avLst/>
          </a:prstGeom>
          <a:solidFill>
            <a:srgbClr val="7C9F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Basic Language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A11337-AC34-42BA-A46E-BBA231976EE4}"/>
              </a:ext>
            </a:extLst>
          </p:cNvPr>
          <p:cNvSpPr/>
          <p:nvPr/>
        </p:nvSpPr>
        <p:spPr>
          <a:xfrm>
            <a:off x="8077653" y="3544094"/>
            <a:ext cx="1576873" cy="914400"/>
          </a:xfrm>
          <a:prstGeom prst="roundRect">
            <a:avLst/>
          </a:prstGeom>
          <a:solidFill>
            <a:srgbClr val="7C9F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C Iconic" panose="020B0500040200020003" pitchFamily="34" charset="-34"/>
                <a:cs typeface="FC Iconic" panose="020B0500040200020003" pitchFamily="34" charset="-34"/>
              </a:rPr>
              <a:t>C Language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6828E8-D412-4DAD-BD50-7D82AB680ACA}"/>
              </a:ext>
            </a:extLst>
          </p:cNvPr>
          <p:cNvGrpSpPr/>
          <p:nvPr/>
        </p:nvGrpSpPr>
        <p:grpSpPr>
          <a:xfrm>
            <a:off x="4230820" y="3768028"/>
            <a:ext cx="960273" cy="690466"/>
            <a:chOff x="3711251" y="3722913"/>
            <a:chExt cx="960273" cy="690466"/>
          </a:xfrm>
        </p:grpSpPr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E6800AA-3AC5-49D4-85F8-5F5EE213E2D2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846C1C9-2F40-4A75-A360-4E3D576AD92E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7CD7CD-66E2-481A-810B-967A758B86A5}"/>
              </a:ext>
            </a:extLst>
          </p:cNvPr>
          <p:cNvGrpSpPr/>
          <p:nvPr/>
        </p:nvGrpSpPr>
        <p:grpSpPr>
          <a:xfrm>
            <a:off x="4230820" y="4819602"/>
            <a:ext cx="960273" cy="690466"/>
            <a:chOff x="3711251" y="3722913"/>
            <a:chExt cx="960273" cy="690466"/>
          </a:xfrm>
        </p:grpSpPr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2DB3AFEF-0D27-4689-83B2-D142E8DD7A07}"/>
                </a:ext>
              </a:extLst>
            </p:cNvPr>
            <p:cNvSpPr/>
            <p:nvPr/>
          </p:nvSpPr>
          <p:spPr>
            <a:xfrm>
              <a:off x="3711251" y="3722914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09E78C3D-CC6B-4BAE-A2D7-52E795D9F1E8}"/>
                </a:ext>
              </a:extLst>
            </p:cNvPr>
            <p:cNvSpPr/>
            <p:nvPr/>
          </p:nvSpPr>
          <p:spPr>
            <a:xfrm>
              <a:off x="4116354" y="3722913"/>
              <a:ext cx="555170" cy="690465"/>
            </a:xfrm>
            <a:prstGeom prst="chevro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id="{A8055A3B-7EC5-4ED9-924C-CD8DE0556E24}"/>
              </a:ext>
            </a:extLst>
          </p:cNvPr>
          <p:cNvSpPr/>
          <p:nvPr/>
        </p:nvSpPr>
        <p:spPr>
          <a:xfrm>
            <a:off x="7168239" y="4907833"/>
            <a:ext cx="700755" cy="514001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E30396AB-92F0-49A6-A7BB-101395E65631}"/>
              </a:ext>
            </a:extLst>
          </p:cNvPr>
          <p:cNvSpPr/>
          <p:nvPr/>
        </p:nvSpPr>
        <p:spPr>
          <a:xfrm rot="19323325">
            <a:off x="7168238" y="4165245"/>
            <a:ext cx="700755" cy="514001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B415A31-6D6F-4FE5-A62B-B3C3E14E7778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1687221" y="3235157"/>
            <a:ext cx="948932" cy="71704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AAD7A0D-E584-4346-8BF6-9D71486C8C17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1134560" y="3779184"/>
            <a:ext cx="2045622" cy="72568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36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1612 2.96296E-6 C -0.23346 2.96296E-6 -0.3224 -0.05695 -0.3224 -0.10278 L -0.3224 -0.2055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2 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down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C2470-207E-49FA-A881-85639F35CA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86" y="2334480"/>
            <a:ext cx="5769428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3 Basic Digital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 pull up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CDF52-DC19-9A55-C76C-658A57647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66" y="2444262"/>
            <a:ext cx="6378116" cy="35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VR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9F6A0-C98D-4F9B-9108-45C5727121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87" y="2252198"/>
            <a:ext cx="6255026" cy="37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8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4 Basic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EBD71-2CBD-4018-9549-DFA77B7FB50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10" y="2762446"/>
            <a:ext cx="5175380" cy="30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5 Basic Analog Input +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+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330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84BEA-9491-4EFD-8C0C-3085DAAC2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17" y="2456360"/>
            <a:ext cx="7130802" cy="357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LDR Pinout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9183F-A9FE-42F4-9E2E-24140D9F0A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18" y="2396918"/>
            <a:ext cx="5020364" cy="36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6 LDR)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(LDR)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BEE46-9780-485A-B2A4-68542A5024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22" y="2590832"/>
            <a:ext cx="5344756" cy="31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2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7 DHT11)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DHT Module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4.7K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07A5B-0CFC-4464-950B-CC4DFCA7FA6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06" y="2543572"/>
            <a:ext cx="5604588" cy="33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8 LCD 16x2 with I</a:t>
            </a:r>
            <a:r>
              <a:rPr lang="en-US" sz="6000" b="1" i="1" baseline="30000" dirty="0"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LCD 16x2 I</a:t>
            </a:r>
            <a:r>
              <a:rPr lang="en-US" sz="4000" b="1" baseline="30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D7B94-0D09-A587-4E3C-931552B0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63" y="2653632"/>
            <a:ext cx="9057474" cy="390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9 Relay 1ch)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Relay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833F7-9B59-49F3-B05B-7692D7D80BE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2462315"/>
            <a:ext cx="5529942" cy="35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3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สมองกล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 </a:t>
            </a:r>
          </a:p>
        </p:txBody>
      </p:sp>
      <p:pic>
        <p:nvPicPr>
          <p:cNvPr id="1026" name="Picture 2" descr="ATmega1608 8-bit Microcontroller - Microchip Technology | Mouser">
            <a:extLst>
              <a:ext uri="{FF2B5EF4-FFF2-40B4-BE49-F238E27FC236}">
                <a16:creationId xmlns:a16="http://schemas.microsoft.com/office/drawing/2014/main" id="{EA909ED5-E244-4CF0-A27F-11B2D166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21" y="2089722"/>
            <a:ext cx="3473648" cy="252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D4003 คอมพิวเตอร์กับชีวิต: เรื่องน่ารู็ของ CPU">
            <a:extLst>
              <a:ext uri="{FF2B5EF4-FFF2-40B4-BE49-F238E27FC236}">
                <a16:creationId xmlns:a16="http://schemas.microsoft.com/office/drawing/2014/main" id="{4E163998-8E81-418F-B198-A19640EF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11" y="2161189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79FC3A-0AE2-4E05-9C98-FC5B9C3DC4B9}"/>
              </a:ext>
            </a:extLst>
          </p:cNvPr>
          <p:cNvSpPr txBox="1"/>
          <p:nvPr/>
        </p:nvSpPr>
        <p:spPr>
          <a:xfrm>
            <a:off x="7625359" y="4878003"/>
            <a:ext cx="3335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Microprocessor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Central Processing Unit : CPU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F481B-C452-4FF4-921D-9C87C78FD4C0}"/>
              </a:ext>
            </a:extLst>
          </p:cNvPr>
          <p:cNvSpPr txBox="1"/>
          <p:nvPr/>
        </p:nvSpPr>
        <p:spPr>
          <a:xfrm>
            <a:off x="1663440" y="4878003"/>
            <a:ext cx="3016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ea typeface="Calibri" panose="020F0502020204030204" pitchFamily="34" charset="0"/>
                <a:cs typeface="FC Iconic" panose="020B0500040200020003" pitchFamily="34" charset="-34"/>
              </a:rPr>
              <a:t>Microcontroller</a:t>
            </a: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Microcontroller Unit : MCU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EBFA1-E61F-4D90-8246-E02C0153D635}"/>
              </a:ext>
            </a:extLst>
          </p:cNvPr>
          <p:cNvSpPr txBox="1"/>
          <p:nvPr/>
        </p:nvSpPr>
        <p:spPr>
          <a:xfrm>
            <a:off x="5504889" y="2828835"/>
            <a:ext cx="1069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Iconic" panose="020B0500040200020003" pitchFamily="34" charset="-34"/>
                <a:cs typeface="FC Iconic" panose="020B0500040200020003" pitchFamily="34" charset="-34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1349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(Pinout)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  <a:tabLst>
                <a:tab pos="10225088" algn="r"/>
              </a:tabLst>
            </a:pPr>
            <a:r>
              <a:rPr lang="en-US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V2	V3</a:t>
            </a:r>
            <a:endParaRPr lang="th-TH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3074" name="Picture 2" descr="ESP8266 Pinout Reference - Last Minute Engineers">
            <a:extLst>
              <a:ext uri="{FF2B5EF4-FFF2-40B4-BE49-F238E27FC236}">
                <a16:creationId xmlns:a16="http://schemas.microsoft.com/office/drawing/2014/main" id="{C5767EF4-1A1C-66D6-AB27-EEAFA32E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30" y="2545308"/>
            <a:ext cx="4244550" cy="376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deMCU V3 Pinout - ShopOfThings | Arduino, Led matrix, Electronic circuit  projects">
            <a:extLst>
              <a:ext uri="{FF2B5EF4-FFF2-40B4-BE49-F238E27FC236}">
                <a16:creationId xmlns:a16="http://schemas.microsoft.com/office/drawing/2014/main" id="{59BFDA9E-7AC5-3923-8F9D-CAA2C2F44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034" y="2563687"/>
            <a:ext cx="58388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(Install Board to Arduino 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3600" b="1" dirty="0">
                <a:latin typeface="FC Iconic" panose="020B0500040200020003" pitchFamily="34" charset="-34"/>
                <a:cs typeface="FC Iconic" panose="020B0500040200020003" pitchFamily="34" charset="-34"/>
              </a:rPr>
              <a:t>File&gt;Preferences&gt;Additional Boards Manager URLs 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https://arduino.esp8266.com/stable/package_esp8266com_index.json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11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1 Basic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220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9DF9E-9EB6-366A-A739-9FCC92802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62" y="2370670"/>
            <a:ext cx="7495768" cy="4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6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2 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Digital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413666-2B8E-4DE7-BDBD-423AA96F95B1}"/>
              </a:ext>
            </a:extLst>
          </p:cNvPr>
          <p:cNvSpPr txBox="1"/>
          <p:nvPr/>
        </p:nvSpPr>
        <p:spPr>
          <a:xfrm>
            <a:off x="9461572" y="2229967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FC Iconic" panose="020B0500040200020003" pitchFamily="34" charset="-34"/>
                <a:cs typeface="FC Iconic" panose="020B0500040200020003" pitchFamily="34" charset="-34"/>
              </a:rPr>
              <a:t>220 ohm resistor</a:t>
            </a:r>
            <a:endParaRPr lang="en-US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02109-292F-9CE3-16E5-023877019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73" y="2393084"/>
            <a:ext cx="7735453" cy="40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3 Basic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E5AC3-A404-C9AA-DA8E-E76C57E37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06" y="2370019"/>
            <a:ext cx="6911388" cy="42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4 Analog Input + Output)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+ Output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220 ohm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8058E-4EB2-FDCE-F723-58F6AF4CC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87" y="2549649"/>
            <a:ext cx="6432636" cy="41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5 Analog Input)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Analog Input (LDR)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10K ohm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6FC6C-CDC6-8EB5-1BAF-502949311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924" y="2392196"/>
            <a:ext cx="6303768" cy="43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6 DHT11)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DHT Module</a:t>
            </a: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 : 4.7K ohm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84694-38EE-480E-0DD3-DD8E5C0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85" y="1434515"/>
            <a:ext cx="7027668" cy="52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(LAB 7 LCD 16x2 with I</a:t>
            </a:r>
            <a:r>
              <a:rPr lang="en-US" sz="6000" b="1" i="1" baseline="30000" dirty="0"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LCD 16x2 I</a:t>
            </a:r>
            <a:r>
              <a:rPr lang="en-US" sz="4000" b="1" baseline="30000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2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C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60CD-E3AE-9CE9-B0E2-0334781610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86"/>
          <a:stretch/>
        </p:blipFill>
        <p:spPr>
          <a:xfrm>
            <a:off x="2956974" y="2333183"/>
            <a:ext cx="6151855" cy="43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 (LAB 8 Relay 1ch)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Relay Module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C79AD-010D-F27A-B014-D3CFBCA7B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61" y="2358304"/>
            <a:ext cx="6132477" cy="42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2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40BE-547B-4417-8ECA-E1F266A7A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7355" y="1942516"/>
            <a:ext cx="7703975" cy="2387600"/>
          </a:xfrm>
          <a:solidFill>
            <a:srgbClr val="1F50EB"/>
          </a:solidFill>
        </p:spPr>
        <p:txBody>
          <a:bodyPr anchor="ctr" anchorCtr="0">
            <a:normAutofit/>
          </a:bodyPr>
          <a:lstStyle/>
          <a:p>
            <a:pPr algn="l"/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Microcontroller </a:t>
            </a:r>
            <a:b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</a:br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4C20DE-432A-4020-B56A-7A0387CC1B80}"/>
              </a:ext>
            </a:extLst>
          </p:cNvPr>
          <p:cNvSpPr txBox="1">
            <a:spLocks/>
          </p:cNvSpPr>
          <p:nvPr/>
        </p:nvSpPr>
        <p:spPr>
          <a:xfrm>
            <a:off x="7303330" y="5239780"/>
            <a:ext cx="4387317" cy="737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h-TH" sz="1600" b="1">
                <a:latin typeface="FC Iconic" panose="020B0500040200020003" pitchFamily="34" charset="-34"/>
                <a:cs typeface="FC Iconic" panose="020B0500040200020003" pitchFamily="34" charset="-34"/>
              </a:rPr>
              <a:t>อ.ตันติกร  โนนศรี</a:t>
            </a:r>
          </a:p>
          <a:p>
            <a:pPr algn="l"/>
            <a:r>
              <a:rPr lang="th-TH" sz="1600" b="1">
                <a:latin typeface="FC Iconic" panose="020B0500040200020003" pitchFamily="34" charset="-34"/>
                <a:cs typeface="FC Iconic" panose="020B0500040200020003" pitchFamily="34" charset="-34"/>
              </a:rPr>
              <a:t>สาขาวิชาวิทยาการคอมพิวเตอร์ คณะวิทยาศาสตร์และเทคโนโลยี</a:t>
            </a:r>
            <a:endParaRPr lang="en-US" sz="1600" b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49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ESP8266 (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การเลือกใช้ขา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2050" name="Picture 2" descr="ไม่มีคำอธิบายรูปภาพ">
            <a:extLst>
              <a:ext uri="{FF2B5EF4-FFF2-40B4-BE49-F238E27FC236}">
                <a16:creationId xmlns:a16="http://schemas.microsoft.com/office/drawing/2014/main" id="{D2F6B08E-4CE3-2A3A-C8C1-38BC25F4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98" y="1425942"/>
            <a:ext cx="7641404" cy="51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80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เทคโนโลยีปัจจุบัน</a:t>
            </a:r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 &gt; &gt; </a:t>
            </a:r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อนาคต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 fontScale="92500" lnSpcReduction="20000"/>
          </a:bodyPr>
          <a:lstStyle/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ระบบฝังตัว หรือ สมองกลฝังตัว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(Embedded System)</a:t>
            </a:r>
            <a:endParaRPr lang="th-TH" sz="4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อินเทอร์เน็ตสำหรับสรรพสิ่ง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(Internet of Things : IoT)</a:t>
            </a: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ข้อมูลมหัต (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Big Data)</a:t>
            </a:r>
            <a:endParaRPr lang="en-US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r>
              <a:rPr lang="th-TH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ปัญญาประดิษฐ์ </a:t>
            </a:r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(Artificial Intelligence : AI)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การแทนความรู้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Knowledge Representation)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ระบบผู้เชี่ยวชาญ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Expert System)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การวางแผนของเครื่อง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Automated Planning)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การเรียนรู้ของเครื่อง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Machine Learning)</a:t>
            </a:r>
          </a:p>
          <a:p>
            <a:pPr lvl="1"/>
            <a:r>
              <a:rPr lang="th-TH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การประมวลผลภาษาธรรมชาติ (</a:t>
            </a: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Natural Language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51033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th-TH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เอกสารที่ใช้ประกอบการบรรยายทั้งหมด</a:t>
            </a:r>
            <a:endParaRPr lang="en-US" sz="6000" b="1" i="1" dirty="0"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95000"/>
            </a:schemeClr>
          </a:solidFill>
        </p:spPr>
        <p:txBody>
          <a:bodyPr anchor="t" anchorCtr="0"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https://github.com/ZeesZero/-iot</a:t>
            </a:r>
            <a:endParaRPr lang="th-TH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3600" b="1" dirty="0">
                <a:latin typeface="FC Iconic" panose="020B0500040200020003" pitchFamily="34" charset="-34"/>
                <a:cs typeface="FC Iconic" panose="020B0500040200020003" pitchFamily="34" charset="-34"/>
              </a:rPr>
              <a:t>หรือ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https://bit.ly/465JKE4</a:t>
            </a:r>
            <a:endParaRPr lang="th-TH" sz="36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65EB8-C1C0-2A86-62F5-AECF1350A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6437" r="6573" b="5983"/>
          <a:stretch/>
        </p:blipFill>
        <p:spPr>
          <a:xfrm>
            <a:off x="4526572" y="3522941"/>
            <a:ext cx="3138856" cy="318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Microcontroller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BA5D6A2-FE8B-4F59-8618-51B10A55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33" y="3263317"/>
            <a:ext cx="1993292" cy="125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B4DA792-98FE-4606-9650-D6EA6D748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75" y="274739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asivno drijemati Laptop st micro - tedxdharavi.com">
            <a:extLst>
              <a:ext uri="{FF2B5EF4-FFF2-40B4-BE49-F238E27FC236}">
                <a16:creationId xmlns:a16="http://schemas.microsoft.com/office/drawing/2014/main" id="{6C3B3CE7-DD25-4C56-B6F9-48D0EE78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664524"/>
            <a:ext cx="4381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8000" b="1" i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latin typeface="FC Iconic" panose="020B0500040200020003" pitchFamily="34" charset="-34"/>
                <a:cs typeface="FC Iconic" panose="020B0500040200020003" pitchFamily="34" charset="-34"/>
              </a:rPr>
              <a:t>เป็นภาษาอิตาเลี่ยน</a:t>
            </a: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อาดุอิโน่</a:t>
            </a:r>
          </a:p>
          <a:p>
            <a:pPr marL="0" indent="0" algn="ctr">
              <a:buNone/>
            </a:pPr>
            <a:r>
              <a:rPr lang="th-TH" sz="6000" dirty="0">
                <a:latin typeface="FC Iconic" panose="020B0500040200020003" pitchFamily="34" charset="-34"/>
                <a:cs typeface="FC Iconic" panose="020B0500040200020003" pitchFamily="34" charset="-34"/>
                <a:sym typeface="Wingdings" panose="05000000000000000000" pitchFamily="2" charset="2"/>
              </a:rPr>
              <a:t></a:t>
            </a:r>
            <a:endParaRPr lang="th-TH" sz="6000" dirty="0"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อาดุยโน่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36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pic>
        <p:nvPicPr>
          <p:cNvPr id="3074" name="Picture 2" descr="Buy Arduino UNO R3 ATmega328P Development Board - Olelectronics.com">
            <a:extLst>
              <a:ext uri="{FF2B5EF4-FFF2-40B4-BE49-F238E27FC236}">
                <a16:creationId xmlns:a16="http://schemas.microsoft.com/office/drawing/2014/main" id="{BF3FBABA-0A9F-4B53-B72D-ADA468792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58" y="2721623"/>
            <a:ext cx="2559341" cy="25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356E9-B669-49D0-BA70-887AD27AF0A2}"/>
              </a:ext>
            </a:extLst>
          </p:cNvPr>
          <p:cNvSpPr txBox="1"/>
          <p:nvPr/>
        </p:nvSpPr>
        <p:spPr>
          <a:xfrm>
            <a:off x="4727677" y="2075292"/>
            <a:ext cx="2736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Arduino Uno R3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76528" y="5280964"/>
            <a:ext cx="303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วงจรรวม หรือ วงจรเบ็ดเสร็จ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Integrated Circuit : IC</a:t>
            </a:r>
          </a:p>
        </p:txBody>
      </p:sp>
      <p:pic>
        <p:nvPicPr>
          <p:cNvPr id="3076" name="Picture 4" descr="Arduino Projects">
            <a:extLst>
              <a:ext uri="{FF2B5EF4-FFF2-40B4-BE49-F238E27FC236}">
                <a16:creationId xmlns:a16="http://schemas.microsoft.com/office/drawing/2014/main" id="{FD92D2B7-CCEF-430F-81F7-A5050C29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3" y="3106045"/>
            <a:ext cx="2533721" cy="179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287632" y="5280964"/>
            <a:ext cx="322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Surface Mount Device : SMD</a:t>
            </a:r>
          </a:p>
        </p:txBody>
      </p:sp>
    </p:spTree>
    <p:extLst>
      <p:ext uri="{BB962C8B-B14F-4D97-AF65-F5344CB8AC3E}">
        <p14:creationId xmlns:p14="http://schemas.microsoft.com/office/powerpoint/2010/main" val="274775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830C-B3E6-4F25-BACE-3208778CD3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95000"/>
            </a:schemeClr>
          </a:solidFill>
        </p:spPr>
        <p:txBody>
          <a:bodyPr>
            <a:normAutofit/>
          </a:bodyPr>
          <a:lstStyle/>
          <a:p>
            <a:r>
              <a:rPr lang="en-US" sz="6000" b="1" i="1" dirty="0">
                <a:latin typeface="FC Iconic" panose="020B0500040200020003" pitchFamily="34" charset="-34"/>
                <a:cs typeface="FC Iconic" panose="020B0500040200020003" pitchFamily="34" charset="-34"/>
              </a:rPr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8DEE-1202-40AE-BF2B-AB2EA896671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95000"/>
            </a:schemeClr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th-TH" sz="6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 </a:t>
            </a:r>
            <a:endParaRPr lang="en-US" sz="60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356E9-B669-49D0-BA70-887AD27AF0A2}"/>
              </a:ext>
            </a:extLst>
          </p:cNvPr>
          <p:cNvSpPr txBox="1"/>
          <p:nvPr/>
        </p:nvSpPr>
        <p:spPr>
          <a:xfrm>
            <a:off x="4887175" y="2075292"/>
            <a:ext cx="24176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AVR</a:t>
            </a:r>
          </a:p>
          <a:p>
            <a:pPr algn="ctr"/>
            <a:r>
              <a:rPr lang="en-US" sz="40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ATMEGA328P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BC823-083E-4657-B036-8FC0EB2F0819}"/>
              </a:ext>
            </a:extLst>
          </p:cNvPr>
          <p:cNvSpPr txBox="1"/>
          <p:nvPr/>
        </p:nvSpPr>
        <p:spPr>
          <a:xfrm>
            <a:off x="1776528" y="5280964"/>
            <a:ext cx="3031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วงจรรวม หรือ วงจรเบ็ดเสร็จ</a:t>
            </a:r>
            <a:endParaRPr lang="en-US" sz="2400" b="1" dirty="0">
              <a:solidFill>
                <a:srgbClr val="1F50EB"/>
              </a:solidFill>
              <a:latin typeface="FC Iconic" panose="020B0500040200020003" pitchFamily="34" charset="-34"/>
              <a:cs typeface="FC Iconic" panose="020B0500040200020003" pitchFamily="34" charset="-34"/>
            </a:endParaRPr>
          </a:p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Integrated Circuit : 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A57B2-9DB1-4D19-A6D5-F3E908776897}"/>
              </a:ext>
            </a:extLst>
          </p:cNvPr>
          <p:cNvSpPr txBox="1"/>
          <p:nvPr/>
        </p:nvSpPr>
        <p:spPr>
          <a:xfrm>
            <a:off x="7287632" y="5280964"/>
            <a:ext cx="322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1F50EB"/>
                </a:solidFill>
                <a:latin typeface="FC Iconic" panose="020B0500040200020003" pitchFamily="34" charset="-34"/>
                <a:cs typeface="FC Iconic" panose="020B0500040200020003" pitchFamily="34" charset="-34"/>
              </a:rPr>
              <a:t>Surface Mount Device : SMD</a:t>
            </a:r>
          </a:p>
        </p:txBody>
      </p:sp>
      <p:pic>
        <p:nvPicPr>
          <p:cNvPr id="5122" name="Picture 2" descr="Atmel ATmega328P-PU (DIP-28) - Bootload แล้ว - Arduino, ขาย Arduino,  Arduino, Arduino Uno, Raspberry Pi, NodeMCU, Relay, Ultrasound Sensor,  DHT11, Relay, Robot, CNC, 3D Printer ราคาถูก ของแถมเพียบ ส่งฟรี EMS :  Inspired by">
            <a:extLst>
              <a:ext uri="{FF2B5EF4-FFF2-40B4-BE49-F238E27FC236}">
                <a16:creationId xmlns:a16="http://schemas.microsoft.com/office/drawing/2014/main" id="{EA42FB8F-6242-448E-B205-C0A4C892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35" y="3455802"/>
            <a:ext cx="3158192" cy="156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9FF46A3-2AA0-4688-897C-E39462BF7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888" y="3275621"/>
            <a:ext cx="3435881" cy="19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4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988</Words>
  <Application>Microsoft Office PowerPoint</Application>
  <PresentationFormat>Widescreen</PresentationFormat>
  <Paragraphs>264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FC Iconic</vt:lpstr>
      <vt:lpstr>Office Theme</vt:lpstr>
      <vt:lpstr>Basic Arduino</vt:lpstr>
      <vt:lpstr>ภาพรวมการทำงานของระบบ</vt:lpstr>
      <vt:lpstr>ภาพรวมการทำงานของระบบ</vt:lpstr>
      <vt:lpstr>สมองกล</vt:lpstr>
      <vt:lpstr>Microcontroller  Arduino</vt:lpstr>
      <vt:lpstr>Microcontroller</vt:lpstr>
      <vt:lpstr>Arduino</vt:lpstr>
      <vt:lpstr>Arduino</vt:lpstr>
      <vt:lpstr>Arduino</vt:lpstr>
      <vt:lpstr>Arduino</vt:lpstr>
      <vt:lpstr>Programming (Algorithm &amp; Flowchart)</vt:lpstr>
      <vt:lpstr>Programming (Algorithm &amp; Flowchart)</vt:lpstr>
      <vt:lpstr>Programming (Algorithm &amp; Flowchart)</vt:lpstr>
      <vt:lpstr>Arduino IDE</vt:lpstr>
      <vt:lpstr>Programming (C Language &amp; Arduino IDE)</vt:lpstr>
      <vt:lpstr>Arduino IDE</vt:lpstr>
      <vt:lpstr>Arduino IDE</vt:lpstr>
      <vt:lpstr>Arduino IDE</vt:lpstr>
      <vt:lpstr>Arduino IDE (ขั้นตอนการใช้งาน)</vt:lpstr>
      <vt:lpstr>Arduino IDE (คำสั่งเบื้องต้น)</vt:lpstr>
      <vt:lpstr>Arduino IDE (คำสั่งเบื้องต้น)</vt:lpstr>
      <vt:lpstr>Arduino IDE (คำสั่งเบื้องต้น)</vt:lpstr>
      <vt:lpstr>Arduino Simulation</vt:lpstr>
      <vt:lpstr>Arduino (Layout &amp; Pinout)</vt:lpstr>
      <vt:lpstr>Arduino (Layout &amp; Pinout)</vt:lpstr>
      <vt:lpstr>Arduino (Basic Output)</vt:lpstr>
      <vt:lpstr>Arduino (LAB 1 Basic Output)</vt:lpstr>
      <vt:lpstr>Arduino (Basic Digital Input)</vt:lpstr>
      <vt:lpstr>Arduino (Basic Digital Input)</vt:lpstr>
      <vt:lpstr>Arduino (LAB 2 Basic Digital Input)</vt:lpstr>
      <vt:lpstr>Arduino (LAB 3 Basic Digital Input)</vt:lpstr>
      <vt:lpstr>Arduino (Basic Analog Input)</vt:lpstr>
      <vt:lpstr>Arduino (LAB 4 Basic Analog Input)</vt:lpstr>
      <vt:lpstr>Arduino (LAB 5 Basic Analog Input + Output)</vt:lpstr>
      <vt:lpstr>Arduino (Basic Input)</vt:lpstr>
      <vt:lpstr>Arduino (LAB 6 LDR)</vt:lpstr>
      <vt:lpstr>Arduino (LAB 7 DHT11)</vt:lpstr>
      <vt:lpstr>Arduino (LAB 8 LCD 16x2 with I2C)</vt:lpstr>
      <vt:lpstr>Arduino (LAB 9 Relay 1ch)</vt:lpstr>
      <vt:lpstr>ESP8266 (Pinout)</vt:lpstr>
      <vt:lpstr>ESP8266 (Install Board to Arduino IDE)</vt:lpstr>
      <vt:lpstr>ESP8266 (LAB 1 Basic Output)</vt:lpstr>
      <vt:lpstr>ESP8266 (LAB 2 Basic Input)</vt:lpstr>
      <vt:lpstr>ESP8266 (LAB 3 Basic Input)</vt:lpstr>
      <vt:lpstr>ESP8266 (LAB 4 Analog Input + Output)</vt:lpstr>
      <vt:lpstr>ESP8266 (LAB 5 Analog Input)</vt:lpstr>
      <vt:lpstr>ESP8266 (LAB 6 DHT11)</vt:lpstr>
      <vt:lpstr>ESP8266 (LAB 7 LCD 16x2 with I2C)</vt:lpstr>
      <vt:lpstr>Arduino (LAB 8 Relay 1ch)</vt:lpstr>
      <vt:lpstr>ESP8266 (การเลือกใช้ขา)</vt:lpstr>
      <vt:lpstr>เทคโนโลยีปัจจุบัน &gt; &gt; อนาคต</vt:lpstr>
      <vt:lpstr>เอกสารที่ใช้ประกอบการบรรยายทั้งหมด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Arduino</dc:title>
  <dc:creator>ZeesZero</dc:creator>
  <cp:lastModifiedBy>tuntigon nonsri</cp:lastModifiedBy>
  <cp:revision>58</cp:revision>
  <dcterms:created xsi:type="dcterms:W3CDTF">2021-03-31T05:55:46Z</dcterms:created>
  <dcterms:modified xsi:type="dcterms:W3CDTF">2023-06-14T16:11:33Z</dcterms:modified>
</cp:coreProperties>
</file>